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imo" panose="020B0604020202020204" charset="0"/>
      <p:regular r:id="rId9"/>
    </p:embeddedFont>
    <p:embeddedFont>
      <p:font typeface="Arimo Bold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Montserrat Bold" panose="020B0604020202020204" charset="0"/>
      <p:regular r:id="rId17"/>
    </p:embeddedFont>
    <p:embeddedFont>
      <p:font typeface="Open Sans" panose="020B0606030504020204" pitchFamily="34" charset="0"/>
      <p:regular r:id="rId18"/>
      <p:bold r:id="rId19"/>
      <p:italic r:id="rId20"/>
      <p:boldItalic r:id="rId21"/>
    </p:embeddedFont>
    <p:embeddedFont>
      <p:font typeface="Open Sans Bold" panose="020B0806030504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54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5.jpeg"/><Relationship Id="rId5" Type="http://schemas.openxmlformats.org/officeDocument/2006/relationships/image" Target="../media/image17.png"/><Relationship Id="rId10" Type="http://schemas.openxmlformats.org/officeDocument/2006/relationships/image" Target="../media/image20.jpeg"/><Relationship Id="rId4" Type="http://schemas.openxmlformats.org/officeDocument/2006/relationships/image" Target="../media/image16.png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1.png"/><Relationship Id="rId10" Type="http://schemas.openxmlformats.org/officeDocument/2006/relationships/image" Target="../media/image5.jpeg"/><Relationship Id="rId4" Type="http://schemas.openxmlformats.org/officeDocument/2006/relationships/image" Target="../media/image8.png"/><Relationship Id="rId9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76200" y="38101"/>
            <a:ext cx="18287999" cy="102869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3" r="3"/>
          <a:stretch>
            <a:fillRect/>
          </a:stretch>
        </p:blipFill>
        <p:spPr>
          <a:xfrm>
            <a:off x="12618527" y="0"/>
            <a:ext cx="5669471" cy="45597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915272" y="5804956"/>
            <a:ext cx="2285999" cy="22859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50998" y="1483750"/>
            <a:ext cx="12763825" cy="451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186"/>
              </a:lnSpc>
            </a:pPr>
            <a:r>
              <a:rPr lang="en-US" sz="12975" spc="176">
                <a:solidFill>
                  <a:srgbClr val="FFFFFF"/>
                </a:solidFill>
                <a:latin typeface="Open Sans"/>
              </a:rPr>
              <a:t>Pre and Post Covid-19 UPI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193409" y="4082284"/>
            <a:ext cx="952499" cy="95249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50998" y="6222202"/>
            <a:ext cx="8071222" cy="596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45"/>
              </a:lnSpc>
            </a:pPr>
            <a:r>
              <a:rPr lang="en-US" sz="3954" spc="125" dirty="0">
                <a:solidFill>
                  <a:srgbClr val="F56E1A"/>
                </a:solidFill>
                <a:latin typeface="Open Sans"/>
              </a:rPr>
              <a:t>Guide: </a:t>
            </a:r>
            <a:r>
              <a:rPr lang="en-US" sz="3954" spc="125" dirty="0" err="1">
                <a:solidFill>
                  <a:srgbClr val="F56E1A"/>
                </a:solidFill>
                <a:latin typeface="Open Sans"/>
              </a:rPr>
              <a:t>Dr.S.Venkata</a:t>
            </a:r>
            <a:r>
              <a:rPr lang="en-US" sz="3954" spc="125" dirty="0">
                <a:solidFill>
                  <a:srgbClr val="F56E1A"/>
                </a:solidFill>
                <a:latin typeface="Open Sans"/>
              </a:rPr>
              <a:t> Lakshmi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0998" y="7082854"/>
            <a:ext cx="8071222" cy="3013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3954" spc="125" dirty="0">
                <a:solidFill>
                  <a:srgbClr val="F56E1A"/>
                </a:solidFill>
                <a:latin typeface="Open Sans"/>
              </a:rPr>
              <a:t>Students: </a:t>
            </a:r>
          </a:p>
          <a:p>
            <a:pPr algn="ctr">
              <a:lnSpc>
                <a:spcPts val="4745"/>
              </a:lnSpc>
            </a:pPr>
            <a:r>
              <a:rPr lang="en-US" sz="3954" spc="125" dirty="0">
                <a:solidFill>
                  <a:srgbClr val="F56E1A"/>
                </a:solidFill>
                <a:latin typeface="Open Sans"/>
              </a:rPr>
              <a:t>Vivek </a:t>
            </a:r>
            <a:r>
              <a:rPr lang="en-US" sz="3954" spc="125" dirty="0" err="1">
                <a:solidFill>
                  <a:srgbClr val="F56E1A"/>
                </a:solidFill>
                <a:latin typeface="Open Sans"/>
              </a:rPr>
              <a:t>Chadaram</a:t>
            </a:r>
            <a:endParaRPr lang="en-US" sz="3954" spc="125" dirty="0">
              <a:solidFill>
                <a:srgbClr val="F56E1A"/>
              </a:solidFill>
              <a:latin typeface="Open Sans"/>
            </a:endParaRPr>
          </a:p>
          <a:p>
            <a:pPr algn="ctr">
              <a:lnSpc>
                <a:spcPts val="4745"/>
              </a:lnSpc>
            </a:pPr>
            <a:r>
              <a:rPr lang="en-US" sz="3954" spc="125" dirty="0">
                <a:solidFill>
                  <a:srgbClr val="F56E1A"/>
                </a:solidFill>
                <a:latin typeface="Open Sans"/>
              </a:rPr>
              <a:t>Nikhil </a:t>
            </a:r>
            <a:r>
              <a:rPr lang="en-US" sz="3954" spc="125" dirty="0" err="1">
                <a:solidFill>
                  <a:srgbClr val="F56E1A"/>
                </a:solidFill>
                <a:latin typeface="Open Sans"/>
              </a:rPr>
              <a:t>Medisetty</a:t>
            </a:r>
            <a:endParaRPr lang="en-US" sz="3954" spc="125" dirty="0">
              <a:solidFill>
                <a:srgbClr val="F56E1A"/>
              </a:solidFill>
              <a:latin typeface="Open Sans"/>
            </a:endParaRPr>
          </a:p>
          <a:p>
            <a:pPr algn="ctr">
              <a:lnSpc>
                <a:spcPts val="4745"/>
              </a:lnSpc>
            </a:pPr>
            <a:r>
              <a:rPr lang="en-US" sz="3954" spc="125" dirty="0" err="1">
                <a:solidFill>
                  <a:srgbClr val="F56E1A"/>
                </a:solidFill>
                <a:latin typeface="Open Sans"/>
              </a:rPr>
              <a:t>Pasyanthi</a:t>
            </a:r>
            <a:r>
              <a:rPr lang="en-US" sz="3954" spc="125" dirty="0">
                <a:solidFill>
                  <a:srgbClr val="F56E1A"/>
                </a:solidFill>
                <a:latin typeface="Open Sans"/>
              </a:rPr>
              <a:t> </a:t>
            </a:r>
            <a:r>
              <a:rPr lang="en-US" sz="3954" spc="125" dirty="0" err="1">
                <a:solidFill>
                  <a:srgbClr val="F56E1A"/>
                </a:solidFill>
                <a:latin typeface="Open Sans"/>
              </a:rPr>
              <a:t>Sagi</a:t>
            </a:r>
            <a:endParaRPr lang="en-US" sz="3954" spc="125" dirty="0">
              <a:solidFill>
                <a:srgbClr val="F56E1A"/>
              </a:solidFill>
              <a:latin typeface="Open Sans"/>
            </a:endParaRPr>
          </a:p>
          <a:p>
            <a:pPr algn="ctr">
              <a:lnSpc>
                <a:spcPts val="4745"/>
              </a:lnSpc>
            </a:pPr>
            <a:r>
              <a:rPr lang="en-US" sz="3954" spc="125" dirty="0">
                <a:solidFill>
                  <a:srgbClr val="F56E1A"/>
                </a:solidFill>
                <a:latin typeface="Open Sans"/>
              </a:rPr>
              <a:t>Sandeep </a:t>
            </a:r>
            <a:r>
              <a:rPr lang="en-US" sz="3954" spc="125" dirty="0" err="1">
                <a:solidFill>
                  <a:srgbClr val="F56E1A"/>
                </a:solidFill>
                <a:latin typeface="Open Sans"/>
              </a:rPr>
              <a:t>Maremalla</a:t>
            </a:r>
            <a:endParaRPr lang="en-US" sz="3954" spc="125" dirty="0">
              <a:solidFill>
                <a:srgbClr val="F56E1A"/>
              </a:solidFill>
              <a:latin typeface="Open Sa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4005490" y="158813"/>
            <a:ext cx="12720410" cy="1603883"/>
            <a:chOff x="0" y="0"/>
            <a:chExt cx="16960546" cy="213851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960546" cy="2138550"/>
            </a:xfrm>
            <a:custGeom>
              <a:avLst/>
              <a:gdLst/>
              <a:ahLst/>
              <a:cxnLst/>
              <a:rect l="l" t="t" r="r" b="b"/>
              <a:pathLst>
                <a:path w="16960546" h="2138550">
                  <a:moveTo>
                    <a:pt x="0" y="0"/>
                  </a:moveTo>
                  <a:lnTo>
                    <a:pt x="16960546" y="0"/>
                  </a:lnTo>
                  <a:lnTo>
                    <a:pt x="16960546" y="2138550"/>
                  </a:lnTo>
                  <a:lnTo>
                    <a:pt x="0" y="213855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8288000" cy="2050376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Arimo Bold"/>
                </a:rPr>
                <a:t>Department of Computer Science and Engineering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Arimo Bold"/>
                </a:rPr>
                <a:t>School of Technology, GITAM</a:t>
              </a:r>
            </a:p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000000"/>
                  </a:solidFill>
                  <a:latin typeface="Arimo Bold"/>
                </a:rPr>
                <a:t>Visakhapatnam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6"/>
          <a:srcRect r="170" b="17342"/>
          <a:stretch>
            <a:fillRect/>
          </a:stretch>
        </p:blipFill>
        <p:spPr>
          <a:xfrm>
            <a:off x="271748" y="170463"/>
            <a:ext cx="4414861" cy="15805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23306" y="1"/>
            <a:ext cx="3364692" cy="33599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1028701"/>
            <a:ext cx="542924" cy="54292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106034" y="1969768"/>
            <a:ext cx="8075930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79"/>
              </a:lnSpc>
            </a:pPr>
            <a:r>
              <a:rPr lang="en-US" sz="11400" spc="-247">
                <a:solidFill>
                  <a:srgbClr val="FFFFFF"/>
                </a:solidFill>
                <a:latin typeface="Open Sans Bold"/>
              </a:rPr>
              <a:t>OBJECTIVES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6922309"/>
            <a:ext cx="3359957" cy="336468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856594" y="1028701"/>
            <a:ext cx="1390649" cy="13906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465163" y="3776300"/>
            <a:ext cx="590549" cy="590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039568" y="7866466"/>
            <a:ext cx="1390649" cy="13906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229345" y="5917211"/>
            <a:ext cx="590549" cy="59054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568031" y="4770861"/>
            <a:ext cx="130810" cy="3992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spc="-500">
                <a:solidFill>
                  <a:srgbClr val="FFFFFF"/>
                </a:solidFill>
                <a:latin typeface="Open Sans"/>
              </a:rPr>
              <a:t>•</a:t>
            </a:r>
          </a:p>
          <a:p>
            <a:pPr algn="l">
              <a:lnSpc>
                <a:spcPts val="2999"/>
              </a:lnSpc>
            </a:pPr>
            <a:r>
              <a:rPr lang="en-US" sz="2499" spc="-500">
                <a:solidFill>
                  <a:srgbClr val="FFFFFF"/>
                </a:solidFill>
                <a:latin typeface="Open Sans"/>
              </a:rPr>
              <a:t>•</a:t>
            </a:r>
          </a:p>
          <a:p>
            <a:pPr algn="l">
              <a:lnSpc>
                <a:spcPts val="2999"/>
              </a:lnSpc>
            </a:pPr>
            <a:r>
              <a:rPr lang="en-US" sz="2499" spc="-500">
                <a:solidFill>
                  <a:srgbClr val="FFFFFF"/>
                </a:solidFill>
                <a:latin typeface="Open Sans"/>
              </a:rPr>
              <a:t>•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88528" y="4770861"/>
            <a:ext cx="6311265" cy="421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-75">
                <a:solidFill>
                  <a:srgbClr val="FFFFFF"/>
                </a:solidFill>
                <a:latin typeface="Open Sans"/>
              </a:rPr>
              <a:t>To study the concept of UPI.</a:t>
            </a:r>
          </a:p>
          <a:p>
            <a:pPr algn="ctr">
              <a:lnSpc>
                <a:spcPts val="2999"/>
              </a:lnSpc>
            </a:pPr>
            <a:r>
              <a:rPr lang="en-US" sz="2499" spc="174">
                <a:solidFill>
                  <a:srgbClr val="FFFFFF"/>
                </a:solidFill>
                <a:latin typeface="Open Sans"/>
              </a:rPr>
              <a:t>To know the impact of	PI.</a:t>
            </a:r>
          </a:p>
          <a:p>
            <a:pPr algn="ctr">
              <a:lnSpc>
                <a:spcPts val="3449"/>
              </a:lnSpc>
            </a:pPr>
            <a:r>
              <a:rPr lang="en-US" sz="2499" spc="139">
                <a:solidFill>
                  <a:srgbClr val="FFFFFF"/>
                </a:solidFill>
                <a:latin typeface="Open Sans"/>
              </a:rPr>
              <a:t>To study the growth o	PIs due to covid  pandemic.</a:t>
            </a:r>
          </a:p>
        </p:txBody>
      </p:sp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4789067" y="4071574"/>
          <a:ext cx="10710187" cy="4911242"/>
        </p:xfrm>
        <a:graphic>
          <a:graphicData uri="http://schemas.openxmlformats.org/drawingml/2006/table">
            <a:tbl>
              <a:tblPr/>
              <a:tblGrid>
                <a:gridCol w="18259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84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4115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Arimo"/>
                        </a:rPr>
                        <a:t>1)</a:t>
                      </a:r>
                      <a:endParaRPr lang="en-US" sz="1100"/>
                    </a:p>
                  </a:txBody>
                  <a:tcPr marL="0" marR="0" marT="0" marB="0" anchor="ctr">
                    <a:lnL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504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5040"/>
                        </a:lnSpc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Arimo"/>
                        </a:rPr>
                        <a:t>To analyse the UPI data</a:t>
                      </a:r>
                    </a:p>
                  </a:txBody>
                  <a:tcPr marL="0" marR="0" marT="0" marB="0" anchor="ctr">
                    <a:lnL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3445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Arimo"/>
                        </a:rPr>
                        <a:t>2)</a:t>
                      </a:r>
                      <a:endParaRPr lang="en-US" sz="1100"/>
                    </a:p>
                  </a:txBody>
                  <a:tcPr marL="0" marR="0" marT="0" marB="0" anchor="ctr">
                    <a:lnL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179"/>
                        </a:lnSpc>
                        <a:defRPr/>
                      </a:pPr>
                      <a:r>
                        <a:rPr lang="en-US" sz="3699">
                          <a:solidFill>
                            <a:srgbClr val="FFFFFF"/>
                          </a:solidFill>
                          <a:latin typeface="Arimo"/>
                        </a:rPr>
                        <a:t>To study the impact of Covid-19 on UPI</a:t>
                      </a:r>
                      <a:endParaRPr lang="en-US" sz="1100"/>
                    </a:p>
                  </a:txBody>
                  <a:tcPr marL="0" marR="0" marT="0" marB="0" anchor="ctr">
                    <a:lnL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3682"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Arimo"/>
                        </a:rPr>
                        <a:t>3)</a:t>
                      </a:r>
                      <a:endParaRPr lang="en-US" sz="1100"/>
                    </a:p>
                  </a:txBody>
                  <a:tcPr marL="0" marR="0" marT="0" marB="0" anchor="ctr">
                    <a:lnL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FFFFFF"/>
                          </a:solidFill>
                          <a:latin typeface="Arimo"/>
                        </a:rPr>
                        <a:t>To make Predictions UPI transactions</a:t>
                      </a:r>
                      <a:endParaRPr lang="en-US" sz="1100"/>
                    </a:p>
                  </a:txBody>
                  <a:tcPr marL="0" marR="0" marT="0" marB="0" anchor="ctr">
                    <a:lnL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048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rcRect r="170" b="17342"/>
          <a:stretch>
            <a:fillRect/>
          </a:stretch>
        </p:blipFill>
        <p:spPr>
          <a:xfrm>
            <a:off x="271748" y="170463"/>
            <a:ext cx="4414861" cy="15805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23306" y="1"/>
            <a:ext cx="3364692" cy="33599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1028701"/>
            <a:ext cx="542924" cy="54292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00162" y="2042750"/>
            <a:ext cx="14474979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79"/>
              </a:lnSpc>
            </a:pPr>
            <a:r>
              <a:rPr lang="en-US" sz="11400" spc="-247">
                <a:solidFill>
                  <a:srgbClr val="FFFFFF"/>
                </a:solidFill>
                <a:latin typeface="Open Sans Bold"/>
              </a:rPr>
              <a:t>Problem Description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6922309"/>
            <a:ext cx="3359957" cy="336468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856594" y="1028701"/>
            <a:ext cx="1390649" cy="13906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465163" y="3776300"/>
            <a:ext cx="590549" cy="590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039568" y="7866466"/>
            <a:ext cx="1390649" cy="13906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229345" y="5917211"/>
            <a:ext cx="590549" cy="59054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-2" y="4221183"/>
            <a:ext cx="18288000" cy="3124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Canva Sans"/>
              </a:rPr>
              <a:t>With the lockdown during Covid-19, It became quite a task to complete payments. This heavily impacted the usage of UPI. This led to a sudden surge in the number of transactions done using UPI.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rcRect r="170" b="17342"/>
          <a:stretch>
            <a:fillRect/>
          </a:stretch>
        </p:blipFill>
        <p:spPr>
          <a:xfrm>
            <a:off x="271748" y="170463"/>
            <a:ext cx="4414861" cy="15805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8" b="18"/>
          <a:stretch>
            <a:fillRect/>
          </a:stretch>
        </p:blipFill>
        <p:spPr>
          <a:xfrm>
            <a:off x="10966685" y="7333588"/>
            <a:ext cx="2134392" cy="67627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12" b="12"/>
          <a:stretch>
            <a:fillRect/>
          </a:stretch>
        </p:blipFill>
        <p:spPr>
          <a:xfrm>
            <a:off x="2586626" y="2063516"/>
            <a:ext cx="13382624" cy="707707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629584" y="560451"/>
            <a:ext cx="9425940" cy="86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599" spc="122">
                <a:solidFill>
                  <a:srgbClr val="171616"/>
                </a:solidFill>
                <a:latin typeface="Montserrat Bold"/>
              </a:rPr>
              <a:t>RESEARCH METHODOLOGY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77674" y="7553899"/>
            <a:ext cx="628650" cy="234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39"/>
              </a:lnSpc>
            </a:pPr>
            <a:r>
              <a:rPr lang="en-US" sz="1450" spc="-28">
                <a:solidFill>
                  <a:srgbClr val="FFFFFF"/>
                </a:solidFill>
                <a:latin typeface="Montserrat Bold"/>
              </a:rPr>
              <a:t>LEARN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r="170" b="17342"/>
          <a:stretch>
            <a:fillRect/>
          </a:stretch>
        </p:blipFill>
        <p:spPr>
          <a:xfrm>
            <a:off x="271748" y="170463"/>
            <a:ext cx="4414861" cy="15805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23306" y="0"/>
            <a:ext cx="3364692" cy="33599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1028700"/>
            <a:ext cx="542924" cy="5429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6922307"/>
            <a:ext cx="3359957" cy="336469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856594" y="1028700"/>
            <a:ext cx="1390649" cy="139064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465163" y="3776298"/>
            <a:ext cx="590549" cy="5905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039568" y="7866463"/>
            <a:ext cx="1390649" cy="13906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229345" y="5917208"/>
            <a:ext cx="590549" cy="5905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 l="23" r="23"/>
          <a:stretch>
            <a:fillRect/>
          </a:stretch>
        </p:blipFill>
        <p:spPr>
          <a:xfrm>
            <a:off x="963417" y="3364693"/>
            <a:ext cx="8181974" cy="562927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 l="75" r="75"/>
          <a:stretch>
            <a:fillRect/>
          </a:stretch>
        </p:blipFill>
        <p:spPr>
          <a:xfrm>
            <a:off x="11759807" y="3560432"/>
            <a:ext cx="5495924" cy="5238749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6540004" y="1081087"/>
            <a:ext cx="5207993" cy="1948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60"/>
              </a:lnSpc>
            </a:pPr>
            <a:r>
              <a:rPr lang="en-US" sz="11400">
                <a:solidFill>
                  <a:srgbClr val="FFFFFF"/>
                </a:solidFill>
                <a:latin typeface="Canva Sans Bold"/>
              </a:rPr>
              <a:t>Results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rcRect r="170" b="17342"/>
          <a:stretch>
            <a:fillRect/>
          </a:stretch>
        </p:blipFill>
        <p:spPr>
          <a:xfrm>
            <a:off x="271748" y="170463"/>
            <a:ext cx="4414861" cy="15805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36567" y="7523504"/>
            <a:ext cx="1095374" cy="109537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1028701"/>
            <a:ext cx="542924" cy="5429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43075" y="5928926"/>
            <a:ext cx="590549" cy="59054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956042" y="2014601"/>
            <a:ext cx="1095374" cy="109537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6054258" y="4113905"/>
            <a:ext cx="590549" cy="5905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l="30" r="30"/>
          <a:stretch>
            <a:fillRect/>
          </a:stretch>
        </p:blipFill>
        <p:spPr>
          <a:xfrm>
            <a:off x="739484" y="2329433"/>
            <a:ext cx="8401049" cy="562927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rcRect t="45" b="45"/>
          <a:stretch>
            <a:fillRect/>
          </a:stretch>
        </p:blipFill>
        <p:spPr>
          <a:xfrm>
            <a:off x="11382845" y="2407644"/>
            <a:ext cx="5514974" cy="546734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145237" y="893837"/>
            <a:ext cx="349948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r>
              <a:rPr lang="en-US" sz="5200" spc="-336">
                <a:solidFill>
                  <a:srgbClr val="FFFFFF"/>
                </a:solidFill>
                <a:latin typeface="Open Sans"/>
              </a:rPr>
              <a:t>2021 DATA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 r="170" b="17342"/>
          <a:stretch>
            <a:fillRect/>
          </a:stretch>
        </p:blipFill>
        <p:spPr>
          <a:xfrm>
            <a:off x="271748" y="170463"/>
            <a:ext cx="4414861" cy="158058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923306" y="0"/>
            <a:ext cx="3364692" cy="33599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1028700"/>
            <a:ext cx="542924" cy="54292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133589" y="4012358"/>
            <a:ext cx="8020820" cy="1750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79"/>
              </a:lnSpc>
            </a:pPr>
            <a:r>
              <a:rPr lang="en-US" sz="11400" spc="1077">
                <a:solidFill>
                  <a:srgbClr val="FFFFFF"/>
                </a:solidFill>
                <a:latin typeface="Open Sans Bold"/>
              </a:rPr>
              <a:t>Thank You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0" y="6922307"/>
            <a:ext cx="3359957" cy="33646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856594" y="1028700"/>
            <a:ext cx="1390649" cy="139064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5465163" y="3776298"/>
            <a:ext cx="590549" cy="59054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039568" y="7866462"/>
            <a:ext cx="1390649" cy="139064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229345" y="5917208"/>
            <a:ext cx="590549" cy="590549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 r="170" b="17342"/>
          <a:stretch>
            <a:fillRect/>
          </a:stretch>
        </p:blipFill>
        <p:spPr>
          <a:xfrm>
            <a:off x="271748" y="170463"/>
            <a:ext cx="4414861" cy="15805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138</Words>
  <Application>Microsoft Office PowerPoint</Application>
  <PresentationFormat>Custom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Arimo</vt:lpstr>
      <vt:lpstr>Open Sans</vt:lpstr>
      <vt:lpstr>Open Sans Bold</vt:lpstr>
      <vt:lpstr>Calibri</vt:lpstr>
      <vt:lpstr>Montserrat Bold</vt:lpstr>
      <vt:lpstr>Canva Sans</vt:lpstr>
      <vt:lpstr>Arimo Bold</vt:lpstr>
      <vt:lpstr>Canva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OBJECTIVES</dc:title>
  <cp:lastModifiedBy>MEDISETTY VENKATA NIKHIL</cp:lastModifiedBy>
  <cp:revision>4</cp:revision>
  <dcterms:created xsi:type="dcterms:W3CDTF">2006-08-16T00:00:00Z</dcterms:created>
  <dcterms:modified xsi:type="dcterms:W3CDTF">2023-01-31T05:25:09Z</dcterms:modified>
  <dc:identifier>DAFVsSr9e2I</dc:identifier>
</cp:coreProperties>
</file>